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044">
          <p15:clr>
            <a:srgbClr val="747775"/>
          </p15:clr>
        </p15:guide>
        <p15:guide id="2" pos="817">
          <p15:clr>
            <a:srgbClr val="747775"/>
          </p15:clr>
        </p15:guide>
        <p15:guide id="3" orient="horz" pos="248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joRqsf9ct87rUAxTcqB2IXxdcb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44"/>
        <p:guide pos="817"/>
        <p:guide pos="2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Robo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Перед началом работы мы написали user stories для всех ролей и на их основании записали требования и план работы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Спроектировали БД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Проработали структуру проекта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Технологии использованные в проекте (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python 3.13, flask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flask-wtf  формы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flask-login  авторизация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flask-restful  АПИ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Flask-SQLAlchemy ОРМ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python-dotenv использовали дотенв для хранения настроек и секретов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qrcode, pillow  для генерации qr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psycopg2 модуль для работы с postgres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размещения сервиса, мы арендовали доменное имя (smart-dep.ru) на reg.ru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Так же арендовали виртуальную машину (VPS) с linux (ubuntu).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хостинг - beget 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В крупных офисах, учебных заведениях и других организациях множество точек требует не только регулярного но и срочного обслуживания: принтеры, кофемашины, кулеры, кухни, конференц-залы. Управлять их заправкой, ремонтом и пополнением запасов вручную — сложно и неэффективно.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развёртывания мы использовали docker и гитхаб (ключи развёртывания)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Так же мы использовали certbot для получения ssl сертификатов что бы наш сайт работал по протоколу https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выводы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Решение: Наш сервис автоматизирует этот процесс: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Каждая точка обслуживания (кофемашина, принтер и т. д.) помечается QR-кодом.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Сотрудник сканирует код, и попадает на страницу сервиса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Авторизуется если он впервые заходит на сайт и оставляет заявку (например, «закончилась бумага» или «нужна заправка воды»).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Сотрудник выбирает конкретный вид сервиса, о котором хочет сообщить в поддержку, при необходимости пишет текстовый комментарий и нажимает кнопку создать заявку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Система автоматически направит заявку нужному отделу (IT, логистика, офис-менеджмент). При необходимости можно подать новую заявку, по другой опции, если проблем несколько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Мы рассмотрели основной путь как действует рядовой сотрудник, чтобы сообщить о проблеме.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Но чтобы наш сервис работал и решал проблемы, мы предусмотрели несколько ролей: роль менеджера точек обслуживания (менеджер асетов),роль администратора пользователей, роль исполнителя (того кто решает проблему), роль руководителя (тот кто следит за эффективностью работы отделов и исполнителей)  каждый пользователь в системе может быть наделен любым количеством ролей.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" name="Google Shape;29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6" name="Google Shape;36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mart-dep.r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2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537225" y="1615975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Smart 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173600" y="2541265"/>
            <a:ext cx="24591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Авторы: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Прийменко Ирина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Михеев Максим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663" y="2541263"/>
            <a:ext cx="1018675" cy="10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1103625" y="152400"/>
            <a:ext cx="3706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Менеджер точек обслуживания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669050" y="2133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516950" y="3380700"/>
            <a:ext cx="32439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Описывает виды асетов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Создает каталог асетов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Печатает QR-коды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3" name="Google Shape;243;p10"/>
          <p:cNvGrpSpPr/>
          <p:nvPr/>
        </p:nvGrpSpPr>
        <p:grpSpPr>
          <a:xfrm>
            <a:off x="1414500" y="1168500"/>
            <a:ext cx="1794600" cy="1982700"/>
            <a:chOff x="1241600" y="818675"/>
            <a:chExt cx="1794600" cy="1982700"/>
          </a:xfrm>
        </p:grpSpPr>
        <p:sp>
          <p:nvSpPr>
            <p:cNvPr id="244" name="Google Shape;244;p10"/>
            <p:cNvSpPr/>
            <p:nvPr/>
          </p:nvSpPr>
          <p:spPr>
            <a:xfrm>
              <a:off x="1241600" y="818675"/>
              <a:ext cx="1794600" cy="198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5" name="Google Shape;24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6123" y="943900"/>
              <a:ext cx="1500574" cy="169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3400" y="1903485"/>
              <a:ext cx="735526" cy="712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550" y="0"/>
            <a:ext cx="38308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/>
        </p:nvSpPr>
        <p:spPr>
          <a:xfrm>
            <a:off x="1103625" y="152400"/>
            <a:ext cx="3706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Менеджер точек обслуживания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669050" y="2133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516950" y="3380700"/>
            <a:ext cx="32439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Описывает виды асетов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Создает каталог асетов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Печатает QR-коды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1"/>
          <p:cNvGrpSpPr/>
          <p:nvPr/>
        </p:nvGrpSpPr>
        <p:grpSpPr>
          <a:xfrm>
            <a:off x="1414500" y="1168500"/>
            <a:ext cx="1794600" cy="1982700"/>
            <a:chOff x="1241600" y="818675"/>
            <a:chExt cx="1794600" cy="1982700"/>
          </a:xfrm>
        </p:grpSpPr>
        <p:sp>
          <p:nvSpPr>
            <p:cNvPr id="256" name="Google Shape;256;p11"/>
            <p:cNvSpPr/>
            <p:nvPr/>
          </p:nvSpPr>
          <p:spPr>
            <a:xfrm>
              <a:off x="1241600" y="818675"/>
              <a:ext cx="1794600" cy="198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7" name="Google Shape;25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6123" y="943900"/>
              <a:ext cx="1500574" cy="169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3400" y="1903485"/>
              <a:ext cx="735526" cy="712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539" y="0"/>
            <a:ext cx="42997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/>
        </p:nvSpPr>
        <p:spPr>
          <a:xfrm>
            <a:off x="1103625" y="152400"/>
            <a:ext cx="3706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Менеджер точек обслуживания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669050" y="2133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516950" y="3380700"/>
            <a:ext cx="32439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Описывает виды асетов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Создает каталог асетов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Печатает QR-коды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7" name="Google Shape;267;p12"/>
          <p:cNvGrpSpPr/>
          <p:nvPr/>
        </p:nvGrpSpPr>
        <p:grpSpPr>
          <a:xfrm>
            <a:off x="1414500" y="1168500"/>
            <a:ext cx="1794600" cy="1982700"/>
            <a:chOff x="1241600" y="818675"/>
            <a:chExt cx="1794600" cy="1982700"/>
          </a:xfrm>
        </p:grpSpPr>
        <p:sp>
          <p:nvSpPr>
            <p:cNvPr id="268" name="Google Shape;268;p12"/>
            <p:cNvSpPr/>
            <p:nvPr/>
          </p:nvSpPr>
          <p:spPr>
            <a:xfrm>
              <a:off x="1241600" y="818675"/>
              <a:ext cx="1794600" cy="198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9" name="Google Shape;26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6123" y="943900"/>
              <a:ext cx="1500574" cy="169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3400" y="1903485"/>
              <a:ext cx="735526" cy="712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550" y="0"/>
            <a:ext cx="4311451" cy="369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/>
          <p:nvPr/>
        </p:nvSpPr>
        <p:spPr>
          <a:xfrm>
            <a:off x="1103625" y="152400"/>
            <a:ext cx="2540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Исполнитель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66905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1414500" y="773700"/>
            <a:ext cx="1794600" cy="20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516950" y="2999700"/>
            <a:ext cx="44106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Видит список заявок своего отдела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взять заявку в работу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 отказаться от заявки если взял лишнее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отменить заявку если она не подтвердилась или была создана ошибочно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завершить заявку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900" y="991950"/>
            <a:ext cx="1573801" cy="15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550" y="0"/>
            <a:ext cx="42934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1103625" y="152400"/>
            <a:ext cx="2540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Исполнитель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66905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1414500" y="773700"/>
            <a:ext cx="1794600" cy="201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516950" y="2999700"/>
            <a:ext cx="44106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Видит список заявок своего отдела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взять заявку в работу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 отказаться от заявки если взял лишнее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отменить заявку если она не подтвердилась или была создана ошибочно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завершить заявку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900" y="991950"/>
            <a:ext cx="1573801" cy="15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4">
            <a:alphaModFix/>
          </a:blip>
          <a:srcRect b="2486" l="0" r="0" t="0"/>
          <a:stretch/>
        </p:blipFill>
        <p:spPr>
          <a:xfrm>
            <a:off x="4832550" y="0"/>
            <a:ext cx="4311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50" y="2682225"/>
            <a:ext cx="3865900" cy="21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875" y="611438"/>
            <a:ext cx="3670725" cy="2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25" y="1015050"/>
            <a:ext cx="4045199" cy="2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6551" y="2167700"/>
            <a:ext cx="4645375" cy="28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74876" y="1393200"/>
            <a:ext cx="5194251" cy="31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Схема БД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350" y="598000"/>
            <a:ext cx="5520451" cy="424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Структура проекта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275" y="38663"/>
            <a:ext cx="4720775" cy="50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/>
        </p:nvSpPr>
        <p:spPr>
          <a:xfrm>
            <a:off x="1297500" y="393750"/>
            <a:ext cx="7446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Технологии использованные в проекте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503125" y="1115450"/>
            <a:ext cx="8213700" cy="368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27481" l="5969" r="69074" t="20260"/>
          <a:stretch/>
        </p:blipFill>
        <p:spPr>
          <a:xfrm>
            <a:off x="820075" y="1477794"/>
            <a:ext cx="2071123" cy="183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7750" y="1431039"/>
            <a:ext cx="1680725" cy="16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8625" y="3000675"/>
            <a:ext cx="1628900" cy="1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6975" y="2637350"/>
            <a:ext cx="2367475" cy="19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2697350" y="1623075"/>
            <a:ext cx="1159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flask-wtf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7164275" y="2275575"/>
            <a:ext cx="1159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flask-login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4457752" y="3000675"/>
            <a:ext cx="1368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flask-restful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1033375" y="4102675"/>
            <a:ext cx="150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python-dotenv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6138475" y="1477800"/>
            <a:ext cx="150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pillow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5306250" y="4064425"/>
            <a:ext cx="150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psycopg2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3163250" y="2311875"/>
            <a:ext cx="150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qrcode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2182350" y="3355250"/>
            <a:ext cx="150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waitress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Размещение сервиса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1297500" y="12129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Доменное имя: </a:t>
            </a:r>
            <a:r>
              <a:rPr lang="ru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smart-dep.ru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reg.ru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Виртуальная машина (VPS)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Ubuntu 24 LTS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ru" sz="1400">
                <a:latin typeface="Roboto"/>
                <a:ea typeface="Roboto"/>
                <a:cs typeface="Roboto"/>
                <a:sym typeface="Roboto"/>
              </a:rPr>
              <a:t>Хостинг beget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70389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0" l="8943" r="13082" t="0"/>
          <a:stretch/>
        </p:blipFill>
        <p:spPr>
          <a:xfrm>
            <a:off x="4647925" y="1567550"/>
            <a:ext cx="3403203" cy="29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4">
            <a:alphaModFix/>
          </a:blip>
          <a:srcRect b="0" l="7996" r="4305" t="0"/>
          <a:stretch/>
        </p:blipFill>
        <p:spPr>
          <a:xfrm>
            <a:off x="924775" y="1567550"/>
            <a:ext cx="3403199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6344" y="2866400"/>
            <a:ext cx="1791299" cy="22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"/>
          <p:cNvSpPr txBox="1"/>
          <p:nvPr/>
        </p:nvSpPr>
        <p:spPr>
          <a:xfrm>
            <a:off x="1297500" y="991175"/>
            <a:ext cx="4472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Типичный офис: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/>
        </p:nvSpPr>
        <p:spPr>
          <a:xfrm>
            <a:off x="1297500" y="393750"/>
            <a:ext cx="1371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825" y="342400"/>
            <a:ext cx="757025" cy="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1346375" y="1184588"/>
            <a:ext cx="1710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Контейнеры: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22"/>
          <p:cNvGrpSpPr/>
          <p:nvPr/>
        </p:nvGrpSpPr>
        <p:grpSpPr>
          <a:xfrm>
            <a:off x="5220225" y="309375"/>
            <a:ext cx="836576" cy="836576"/>
            <a:chOff x="5144025" y="309375"/>
            <a:chExt cx="836576" cy="836576"/>
          </a:xfrm>
        </p:grpSpPr>
        <p:sp>
          <p:nvSpPr>
            <p:cNvPr id="347" name="Google Shape;347;p22"/>
            <p:cNvSpPr/>
            <p:nvPr/>
          </p:nvSpPr>
          <p:spPr>
            <a:xfrm>
              <a:off x="5172400" y="342400"/>
              <a:ext cx="780900" cy="781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8" name="Google Shape;34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44025" y="309375"/>
              <a:ext cx="836576" cy="836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22"/>
          <p:cNvSpPr txBox="1"/>
          <p:nvPr/>
        </p:nvSpPr>
        <p:spPr>
          <a:xfrm>
            <a:off x="6100225" y="393750"/>
            <a:ext cx="1371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1462550" y="1680450"/>
            <a:ext cx="3188700" cy="3188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1" name="Google Shape;351;p22"/>
          <p:cNvGrpSpPr/>
          <p:nvPr/>
        </p:nvGrpSpPr>
        <p:grpSpPr>
          <a:xfrm>
            <a:off x="1623850" y="1975338"/>
            <a:ext cx="2866100" cy="2598900"/>
            <a:chOff x="1607475" y="1405300"/>
            <a:chExt cx="2866100" cy="2598900"/>
          </a:xfrm>
        </p:grpSpPr>
        <p:sp>
          <p:nvSpPr>
            <p:cNvPr id="352" name="Google Shape;352;p22"/>
            <p:cNvSpPr/>
            <p:nvPr/>
          </p:nvSpPr>
          <p:spPr>
            <a:xfrm>
              <a:off x="3258875" y="1405300"/>
              <a:ext cx="1214700" cy="1104300"/>
            </a:xfrm>
            <a:prstGeom prst="roundRect">
              <a:avLst>
                <a:gd fmla="val 16667" name="adj"/>
              </a:avLst>
            </a:prstGeom>
            <a:solidFill>
              <a:srgbClr val="2569B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web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1607475" y="1429400"/>
              <a:ext cx="1214700" cy="1104300"/>
            </a:xfrm>
            <a:prstGeom prst="roundRect">
              <a:avLst>
                <a:gd fmla="val 16667" name="adj"/>
              </a:avLst>
            </a:prstGeom>
            <a:solidFill>
              <a:srgbClr val="2569B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nginx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ru" sz="13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(ssl)</a:t>
              </a:r>
              <a:endPara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607475" y="2899900"/>
              <a:ext cx="1214700" cy="1104300"/>
            </a:xfrm>
            <a:prstGeom prst="roundRect">
              <a:avLst>
                <a:gd fmla="val 16667" name="adj"/>
              </a:avLst>
            </a:prstGeom>
            <a:solidFill>
              <a:srgbClr val="2569B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certbot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3258875" y="2899900"/>
              <a:ext cx="1214700" cy="1104300"/>
            </a:xfrm>
            <a:prstGeom prst="roundRect">
              <a:avLst>
                <a:gd fmla="val 16667" name="adj"/>
              </a:avLst>
            </a:prstGeom>
            <a:solidFill>
              <a:srgbClr val="2569B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postgres</a:t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6" name="Google Shape;356;p22"/>
          <p:cNvSpPr/>
          <p:nvPr/>
        </p:nvSpPr>
        <p:spPr>
          <a:xfrm>
            <a:off x="427225" y="2461400"/>
            <a:ext cx="11112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2849875" y="2454450"/>
            <a:ext cx="4284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2"/>
          <p:cNvSpPr/>
          <p:nvPr/>
        </p:nvSpPr>
        <p:spPr>
          <a:xfrm rot="-5400000">
            <a:off x="2025725" y="3157513"/>
            <a:ext cx="3519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2"/>
          <p:cNvSpPr/>
          <p:nvPr/>
        </p:nvSpPr>
        <p:spPr>
          <a:xfrm rot="-5400000">
            <a:off x="3703500" y="3157488"/>
            <a:ext cx="3519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4520750" y="2454450"/>
            <a:ext cx="7569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5403700" y="2219750"/>
            <a:ext cx="586800" cy="717900"/>
          </a:xfrm>
          <a:prstGeom prst="snip1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2"/>
          <p:cNvSpPr/>
          <p:nvPr/>
        </p:nvSpPr>
        <p:spPr>
          <a:xfrm rot="5400000">
            <a:off x="5259788" y="1565550"/>
            <a:ext cx="756900" cy="234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3567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2"/>
          <p:cNvSpPr txBox="1"/>
          <p:nvPr/>
        </p:nvSpPr>
        <p:spPr>
          <a:xfrm>
            <a:off x="5852300" y="1490400"/>
            <a:ext cx="91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pull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379500" y="2061300"/>
            <a:ext cx="91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 txBox="1"/>
          <p:nvPr/>
        </p:nvSpPr>
        <p:spPr>
          <a:xfrm>
            <a:off x="1297000" y="39370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дальше?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23"/>
          <p:cNvGrpSpPr/>
          <p:nvPr/>
        </p:nvGrpSpPr>
        <p:grpSpPr>
          <a:xfrm>
            <a:off x="5163475" y="1015000"/>
            <a:ext cx="2719500" cy="2961000"/>
            <a:chOff x="5534800" y="853150"/>
            <a:chExt cx="2719500" cy="2961000"/>
          </a:xfrm>
        </p:grpSpPr>
        <p:sp>
          <p:nvSpPr>
            <p:cNvPr id="371" name="Google Shape;371;p23"/>
            <p:cNvSpPr/>
            <p:nvPr/>
          </p:nvSpPr>
          <p:spPr>
            <a:xfrm>
              <a:off x="5534800" y="853150"/>
              <a:ext cx="2719500" cy="2961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72" name="Google Shape;37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61675" y="1015050"/>
              <a:ext cx="2465750" cy="246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23"/>
            <p:cNvSpPr txBox="1"/>
            <p:nvPr/>
          </p:nvSpPr>
          <p:spPr>
            <a:xfrm>
              <a:off x="5766700" y="3218675"/>
              <a:ext cx="19077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ru" sz="2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Залетай! ;)</a:t>
              </a:r>
              <a:endPara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4" name="Google Shape;374;p23"/>
          <p:cNvSpPr txBox="1"/>
          <p:nvPr/>
        </p:nvSpPr>
        <p:spPr>
          <a:xfrm>
            <a:off x="1375450" y="12794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Интеграция с мессенджерами для уведомлений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Расширение аналитики (например, прогнозирование расхода материалов)</a:t>
            </a:r>
            <a:b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Адаптация под различные форматы устройств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Решение: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3" title="холодильник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50" y="1167700"/>
            <a:ext cx="2091169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696" y="1922250"/>
            <a:ext cx="4942833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 title="микроволновка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4925" y="2842450"/>
            <a:ext cx="2853399" cy="21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6999" y="2659850"/>
            <a:ext cx="2607574" cy="2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3550" y="3030475"/>
            <a:ext cx="443651" cy="44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0138" y="1313838"/>
            <a:ext cx="2895463" cy="59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691977">
            <a:off x="7854146" y="4037275"/>
            <a:ext cx="367126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413" y="1391425"/>
            <a:ext cx="443650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1800" y="3017000"/>
            <a:ext cx="443650" cy="44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5762625" y="48625"/>
            <a:ext cx="2781725" cy="3412025"/>
            <a:chOff x="5762625" y="48625"/>
            <a:chExt cx="2781725" cy="3412025"/>
          </a:xfrm>
        </p:grpSpPr>
        <p:pic>
          <p:nvPicPr>
            <p:cNvPr id="161" name="Google Shape;161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34025" y="48625"/>
              <a:ext cx="2203825" cy="3045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" name="Google Shape;162;p3"/>
            <p:cNvCxnSpPr/>
            <p:nvPr/>
          </p:nvCxnSpPr>
          <p:spPr>
            <a:xfrm flipH="1" rot="10800000">
              <a:off x="5762625" y="57925"/>
              <a:ext cx="573000" cy="2988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3"/>
            <p:cNvCxnSpPr/>
            <p:nvPr/>
          </p:nvCxnSpPr>
          <p:spPr>
            <a:xfrm flipH="1" rot="10800000">
              <a:off x="6169850" y="3094950"/>
              <a:ext cx="2374500" cy="365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4" name="Google Shape;164;p3" title="аывааы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1899" y="3377050"/>
            <a:ext cx="570275" cy="7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950" y="466563"/>
            <a:ext cx="18954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 title="scan qr kof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175" y="2252433"/>
            <a:ext cx="3253001" cy="257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4133700" y="3397500"/>
            <a:ext cx="1560000" cy="28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6031225" y="3273000"/>
            <a:ext cx="275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https://smart-dep.ru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75" y="1512125"/>
            <a:ext cx="3755825" cy="25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/>
          <p:nvPr/>
        </p:nvSpPr>
        <p:spPr>
          <a:xfrm>
            <a:off x="3850725" y="4232650"/>
            <a:ext cx="1560000" cy="28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заявки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579900" y="1127225"/>
            <a:ext cx="287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авторизация / регистрация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6893" y="0"/>
            <a:ext cx="3145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заявки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825" y="1408600"/>
            <a:ext cx="48006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1593700" y="1015050"/>
            <a:ext cx="287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Форма уточнения проблемы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417513" y="2973438"/>
            <a:ext cx="489900" cy="28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1849" r="37716" t="0"/>
          <a:stretch/>
        </p:blipFill>
        <p:spPr>
          <a:xfrm>
            <a:off x="5988525" y="2760013"/>
            <a:ext cx="2947226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8525" y="2009100"/>
            <a:ext cx="25527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1297500" y="39375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Роли в нашем сервисе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2565325" y="1752050"/>
            <a:ext cx="1794600" cy="242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4572000" y="1752050"/>
            <a:ext cx="1794600" cy="242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6578675" y="1752050"/>
            <a:ext cx="1794600" cy="242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66905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2675725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менеджер точек обслуживания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468240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исполнитель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6689075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руководитель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558650" y="1752050"/>
            <a:ext cx="1794600" cy="242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8" y="2426800"/>
            <a:ext cx="1384626" cy="13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24229" r="24235" t="0"/>
          <a:stretch/>
        </p:blipFill>
        <p:spPr>
          <a:xfrm>
            <a:off x="6689075" y="2317425"/>
            <a:ext cx="157380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2400" y="2277012"/>
            <a:ext cx="1573801" cy="15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9848" y="2317425"/>
            <a:ext cx="1500574" cy="16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7125" y="3277010"/>
            <a:ext cx="735526" cy="7125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66905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/>
        </p:nvSpPr>
        <p:spPr>
          <a:xfrm>
            <a:off x="1103625" y="152400"/>
            <a:ext cx="39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Администратор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69050" y="1752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1414500" y="773700"/>
            <a:ext cx="1794600" cy="2010300"/>
            <a:chOff x="5328050" y="909050"/>
            <a:chExt cx="1794600" cy="2010300"/>
          </a:xfrm>
        </p:grpSpPr>
        <p:sp>
          <p:nvSpPr>
            <p:cNvPr id="218" name="Google Shape;218;p8"/>
            <p:cNvSpPr/>
            <p:nvPr/>
          </p:nvSpPr>
          <p:spPr>
            <a:xfrm>
              <a:off x="5328050" y="909050"/>
              <a:ext cx="1794600" cy="201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19" name="Google Shape;21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33025" y="1215712"/>
              <a:ext cx="1384626" cy="1384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8"/>
          <p:cNvSpPr txBox="1"/>
          <p:nvPr/>
        </p:nvSpPr>
        <p:spPr>
          <a:xfrm>
            <a:off x="516950" y="2999700"/>
            <a:ext cx="32439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Заводит отделы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Выдаёт роли пользователям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Распределяет пользователей по отделам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установить статус о доступности сотрудника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0850" y="466670"/>
            <a:ext cx="5141974" cy="9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0850" y="1553020"/>
            <a:ext cx="1716550" cy="203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8925" y="1553030"/>
            <a:ext cx="3243900" cy="331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/>
        </p:nvSpPr>
        <p:spPr>
          <a:xfrm>
            <a:off x="1103625" y="152400"/>
            <a:ext cx="3706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Менеджер точек обслуживания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669050" y="2133050"/>
            <a:ext cx="1573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администратор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516950" y="3380700"/>
            <a:ext cx="32439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Описывает виды асетов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Создает каталог асетов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0" i="0" lang="ru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Печатает QR-коды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" name="Google Shape;231;p9"/>
          <p:cNvGrpSpPr/>
          <p:nvPr/>
        </p:nvGrpSpPr>
        <p:grpSpPr>
          <a:xfrm>
            <a:off x="1414500" y="1168500"/>
            <a:ext cx="1794600" cy="1982700"/>
            <a:chOff x="1241600" y="818675"/>
            <a:chExt cx="1794600" cy="1982700"/>
          </a:xfrm>
        </p:grpSpPr>
        <p:sp>
          <p:nvSpPr>
            <p:cNvPr id="232" name="Google Shape;232;p9"/>
            <p:cNvSpPr/>
            <p:nvPr/>
          </p:nvSpPr>
          <p:spPr>
            <a:xfrm>
              <a:off x="1241600" y="818675"/>
              <a:ext cx="1794600" cy="198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3" name="Google Shape;23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6123" y="943900"/>
              <a:ext cx="1500574" cy="169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3400" y="1903485"/>
              <a:ext cx="735526" cy="712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558" y="0"/>
            <a:ext cx="42970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